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  <p:sldId id="269" r:id="rId9"/>
    <p:sldId id="268" r:id="rId10"/>
    <p:sldId id="266" r:id="rId11"/>
    <p:sldId id="274" r:id="rId12"/>
    <p:sldId id="277" r:id="rId13"/>
    <p:sldId id="271" r:id="rId14"/>
    <p:sldId id="278" r:id="rId15"/>
    <p:sldId id="275" r:id="rId16"/>
    <p:sldId id="261" r:id="rId17"/>
    <p:sldId id="27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31" autoAdjust="0"/>
    <p:restoredTop sz="90724" autoAdjust="0"/>
  </p:normalViewPr>
  <p:slideViewPr>
    <p:cSldViewPr snapToGrid="0">
      <p:cViewPr varScale="1">
        <p:scale>
          <a:sx n="75" d="100"/>
          <a:sy n="75" d="100"/>
        </p:scale>
        <p:origin x="62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FA80E-E236-4647-9946-C5C97E64C39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184490-8672-4F2E-8035-46927CB8C2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75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Motivation &amp; Summary:</a:t>
            </a: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-      When assigned this project our group decided we wanted to analyze something related to Covid-19, as the pandemic has been going on for the majority of 2020. We decided to focus in on analyzing whether or not the socio-economic means of a geographic area had a relationship with the number of covid-19 cases in that area because there have been many reports that areas with less socio-economic means were affected more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0738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values are averages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105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66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666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0615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65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154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we found our data:</a:t>
            </a:r>
          </a:p>
          <a:p>
            <a:r>
              <a:rPr lang="en-US" dirty="0" err="1"/>
              <a:t>Covid</a:t>
            </a:r>
            <a:r>
              <a:rPr lang="en-US" dirty="0"/>
              <a:t> 19 is a csv file</a:t>
            </a:r>
          </a:p>
          <a:p>
            <a:r>
              <a:rPr lang="en-US" dirty="0"/>
              <a:t>Used Census API – pulled from year 2017 because this was the most current information. 2018-2019, 2020 not available, had only zip codes</a:t>
            </a:r>
          </a:p>
          <a:p>
            <a:r>
              <a:rPr lang="en-US" dirty="0"/>
              <a:t>Ny time data was useful b/c it is up-to-date for our project, only had county names</a:t>
            </a:r>
          </a:p>
          <a:p>
            <a:r>
              <a:rPr lang="en-US" dirty="0"/>
              <a:t>Brought in another data set to combine the </a:t>
            </a:r>
            <a:r>
              <a:rPr lang="en-US" dirty="0" err="1"/>
              <a:t>covid</a:t>
            </a:r>
            <a:r>
              <a:rPr lang="en-US" dirty="0"/>
              <a:t> data and census to match zip codes to merge by county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493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83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-Dropped values that could cause errors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Went back and forth between the </a:t>
            </a:r>
            <a:r>
              <a:rPr lang="en-US" dirty="0" err="1"/>
              <a:t>ny</a:t>
            </a:r>
            <a:r>
              <a:rPr lang="en-US" dirty="0"/>
              <a:t> times data </a:t>
            </a:r>
            <a:r>
              <a:rPr lang="en-US" dirty="0" err="1"/>
              <a:t>sourse</a:t>
            </a:r>
            <a:r>
              <a:rPr lang="en-US" dirty="0"/>
              <a:t> b/c there were 2 csv files 1 historic data(daily cases per county, everyday), difficult time .</a:t>
            </a:r>
            <a:r>
              <a:rPr lang="en-US" dirty="0" err="1"/>
              <a:t>agg</a:t>
            </a:r>
            <a:r>
              <a:rPr lang="en-US" dirty="0"/>
              <a:t> to get accurate values</a:t>
            </a:r>
          </a:p>
          <a:p>
            <a:pPr marL="171450" indent="-171450">
              <a:buFontTx/>
              <a:buChar char="-"/>
            </a:pPr>
            <a:r>
              <a:rPr lang="en-US" dirty="0"/>
              <a:t>Transitioned to using the live </a:t>
            </a:r>
            <a:r>
              <a:rPr lang="en-US" dirty="0" err="1"/>
              <a:t>nytimescovid</a:t>
            </a:r>
            <a:r>
              <a:rPr lang="en-US" dirty="0"/>
              <a:t> .csv file that gave us current totals by state and county, without having to manipulate the data to find the totals ourselves.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Census data set was accounted for geographic zip code and the </a:t>
            </a:r>
            <a:r>
              <a:rPr lang="en-US" dirty="0" err="1"/>
              <a:t>nytimes</a:t>
            </a:r>
            <a:r>
              <a:rPr lang="en-US" dirty="0"/>
              <a:t> data set accounted for the different smaller geographic counties. Had to find a 3</a:t>
            </a:r>
            <a:r>
              <a:rPr lang="en-US" baseline="30000" dirty="0"/>
              <a:t>rd</a:t>
            </a:r>
            <a:r>
              <a:rPr lang="en-US" dirty="0"/>
              <a:t> data source in order to merge the </a:t>
            </a:r>
            <a:r>
              <a:rPr lang="en-US" dirty="0" err="1"/>
              <a:t>nytimes</a:t>
            </a:r>
            <a:r>
              <a:rPr lang="en-US" dirty="0"/>
              <a:t> data with census data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25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Found counties to be same name for other states- grouped data based on county and state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240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170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this graph saying? </a:t>
            </a:r>
          </a:p>
          <a:p>
            <a:r>
              <a:rPr lang="en-US" dirty="0"/>
              <a:t>- Per 500 people in US there is an increase of cases?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838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84490-8672-4F2E-8035-46927CB8C2E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53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692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00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36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761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332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47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2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12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98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66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458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4BC29-E66D-48B7-8BAE-52B91DE6368A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90AD2-9CC7-4DAD-831E-CA7A9EFA4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38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ytimes/covid-19-dat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cpike/us-state-county-zip/blob/master/geo-data.csv" TargetMode="External"/><Relationship Id="rId5" Type="http://schemas.openxmlformats.org/officeDocument/2006/relationships/hyperlink" Target="https://github.com/onoratod/zip2county/find/master" TargetMode="External"/><Relationship Id="rId4" Type="http://schemas.openxmlformats.org/officeDocument/2006/relationships/hyperlink" Target="https://www.census.gov/data/developers/data-sets/acs-5year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E90C9789-8898-4FEC-BED9-27A7D6375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9153D07-52E5-4D47-B7D3-59D3AEBC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027BE9E0-BC0A-4047-A9F3-FEE382941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28516BE5-9FF5-4AEB-A961-87CAA86D7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7">
              <a:extLst>
                <a:ext uri="{FF2B5EF4-FFF2-40B4-BE49-F238E27FC236}">
                  <a16:creationId xmlns:a16="http://schemas.microsoft.com/office/drawing/2014/main" id="{CD9AC01B-ED21-4897-8502-6C9F3C8376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802488C1-A326-4736-9090-A782CE184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A19BF381-8A69-4838-985C-B6A75AB9E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6174A2B7-42B9-4604-ADB8-C0390ABD5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85597E73-3E99-4AA6-95B7-CCC340643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3EC32C20-5ED7-4B71-84A2-33F1928DE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CEB02A33-615B-47C2-A3A1-79CEFCE38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A817D172-34FE-44A0-8FE7-2DE53F951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015DF00F-1666-4048-817A-9598EB324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2CC138E0-9CAE-42D1-AEC0-4905ABBAFE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84BD67A0-AD60-4697-9B64-60CD44B22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F80EDFB0-2145-435B-90B7-DA5F2B635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A4E59382-4DEE-4AC7-8446-2416D176C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55D26D19-6E95-4DBB-9C93-34AF9AD16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1">
              <a:extLst>
                <a:ext uri="{FF2B5EF4-FFF2-40B4-BE49-F238E27FC236}">
                  <a16:creationId xmlns:a16="http://schemas.microsoft.com/office/drawing/2014/main" id="{EE5A8A25-AF2F-45A2-8C83-777501F67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5165BC0D-45A1-45A5-AAC9-6EEC27CF7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3">
              <a:extLst>
                <a:ext uri="{FF2B5EF4-FFF2-40B4-BE49-F238E27FC236}">
                  <a16:creationId xmlns:a16="http://schemas.microsoft.com/office/drawing/2014/main" id="{4F1DD539-EB18-4BEC-BF0D-106B762AE4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Picture 4" descr="A close up of a flower&#10;&#10;Description automatically generated">
            <a:extLst>
              <a:ext uri="{FF2B5EF4-FFF2-40B4-BE49-F238E27FC236}">
                <a16:creationId xmlns:a16="http://schemas.microsoft.com/office/drawing/2014/main" id="{4AF0F375-AC01-4C50-8053-BC2BB17BE2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/>
          <a:stretch/>
        </p:blipFill>
        <p:spPr>
          <a:xfrm>
            <a:off x="-45035" y="59091"/>
            <a:ext cx="12192000" cy="6858000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311F8D4F-0F0F-4E68-80C6-05F8FC8B1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2C88A4A2-49A3-4B71-89F7-FBB6CDFE32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Isosceles Triangle 39">
              <a:extLst>
                <a:ext uri="{FF2B5EF4-FFF2-40B4-BE49-F238E27FC236}">
                  <a16:creationId xmlns:a16="http://schemas.microsoft.com/office/drawing/2014/main" id="{D9655F80-B020-45DF-8854-E66FE5CE8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F147E35-2CC4-4188-845B-72F2A29C8A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E216EF6-0E45-4570-BC26-EEC1C83200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COVID-19 Tracking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roject (US)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F2A2AA-B65E-424B-8E3B-63BFCD3D35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>
            <a:normAutofit/>
          </a:bodyPr>
          <a:lstStyle/>
          <a:p>
            <a:r>
              <a:rPr lang="en-US" dirty="0"/>
              <a:t>By The Five </a:t>
            </a:r>
            <a:r>
              <a:rPr lang="en-US" dirty="0" err="1"/>
              <a:t>Maskateers</a:t>
            </a:r>
            <a:endParaRPr lang="en-US" dirty="0"/>
          </a:p>
          <a:p>
            <a:r>
              <a:rPr lang="en-US" dirty="0"/>
              <a:t>Alanna Javier, Ali, Deniz, Anand Sharan, Donna Tigrett, and Elizabeth Koehler</a:t>
            </a:r>
          </a:p>
        </p:txBody>
      </p:sp>
    </p:spTree>
    <p:extLst>
      <p:ext uri="{BB962C8B-B14F-4D97-AF65-F5344CB8AC3E}">
        <p14:creationId xmlns:p14="http://schemas.microsoft.com/office/powerpoint/2010/main" val="2302826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Rectangle 186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90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6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7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8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9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0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1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2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3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4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5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6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7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8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9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0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1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2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7A80046-9162-4B22-A7ED-55769391E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4760132"/>
            <a:ext cx="3947420" cy="1777829"/>
          </a:xfrm>
        </p:spPr>
        <p:txBody>
          <a:bodyPr vert="horz" lIns="228600" tIns="228600" rIns="228600" bIns="0" rtlCol="0">
            <a:normAutofit fontScale="90000"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Bottom 5 States with the </a:t>
            </a:r>
            <a:r>
              <a:rPr lang="en-US" u="sng" dirty="0">
                <a:solidFill>
                  <a:schemeClr val="tx1"/>
                </a:solidFill>
              </a:rPr>
              <a:t>least</a:t>
            </a:r>
            <a:r>
              <a:rPr lang="en-US" dirty="0">
                <a:solidFill>
                  <a:schemeClr val="tx1"/>
                </a:solidFill>
              </a:rPr>
              <a:t> COVID-19 cases</a:t>
            </a:r>
          </a:p>
        </p:txBody>
      </p:sp>
      <p:sp>
        <p:nvSpPr>
          <p:cNvPr id="334" name="Freeform: Shape 333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5E325FAA-9C9B-4999-A051-896EF59524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" y="0"/>
            <a:ext cx="4713808" cy="4407033"/>
          </a:xfrm>
          <a:prstGeom prst="rect">
            <a:avLst/>
          </a:prstGeom>
        </p:spPr>
      </p:pic>
      <p:pic>
        <p:nvPicPr>
          <p:cNvPr id="9" name="Content Placeholder 8" descr="Chart, pie chart&#10;&#10;Description automatically generated">
            <a:extLst>
              <a:ext uri="{FF2B5EF4-FFF2-40B4-BE49-F238E27FC236}">
                <a16:creationId xmlns:a16="http://schemas.microsoft.com/office/drawing/2014/main" id="{9D2A7284-9260-4E29-AC7D-0870A56EF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314" y="133841"/>
            <a:ext cx="4971817" cy="4051586"/>
          </a:xfrm>
        </p:spPr>
      </p:pic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13B30CC0-AB42-4EA2-807B-05F0D44154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729" y="314407"/>
            <a:ext cx="2105573" cy="387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97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17DFC91-AD5E-475F-B02A-46779F513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4760132"/>
            <a:ext cx="3947420" cy="177782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Alaska</a:t>
            </a:r>
            <a:br>
              <a:rPr lang="en-US" dirty="0"/>
            </a:br>
            <a:r>
              <a:rPr lang="en-US" dirty="0"/>
              <a:t>(least cases in US)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612EB9-72AE-4C51-BBEB-AE6D496ABF4B}"/>
              </a:ext>
            </a:extLst>
          </p:cNvPr>
          <p:cNvSpPr txBox="1"/>
          <p:nvPr/>
        </p:nvSpPr>
        <p:spPr>
          <a:xfrm>
            <a:off x="5369451" y="4689539"/>
            <a:ext cx="55546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b="1" dirty="0">
                <a:latin typeface="+mj-lt"/>
              </a:rPr>
              <a:t>The </a:t>
            </a:r>
            <a:r>
              <a:rPr lang="en-US" sz="2400" b="1" dirty="0" err="1">
                <a:latin typeface="+mj-lt"/>
              </a:rPr>
              <a:t>r-value</a:t>
            </a:r>
            <a:r>
              <a:rPr lang="en-US" sz="2400" b="1" dirty="0">
                <a:latin typeface="+mj-lt"/>
              </a:rPr>
              <a:t> is 0.17</a:t>
            </a:r>
          </a:p>
          <a:p>
            <a:endParaRPr lang="en-US" sz="2400" dirty="0">
              <a:latin typeface="+mj-lt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b="1" dirty="0">
                <a:latin typeface="+mj-lt"/>
              </a:rPr>
              <a:t>There is a weak correlation between Per Capita Income and COVID-19 cases in Alaska</a:t>
            </a:r>
          </a:p>
        </p:txBody>
      </p:sp>
      <p:pic>
        <p:nvPicPr>
          <p:cNvPr id="36" name="Picture 35" descr="Chart, scatter chart&#10;&#10;Description automatically generated">
            <a:extLst>
              <a:ext uri="{FF2B5EF4-FFF2-40B4-BE49-F238E27FC236}">
                <a16:creationId xmlns:a16="http://schemas.microsoft.com/office/drawing/2014/main" id="{F10A16AC-8782-424C-AFE5-08674FD6CD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92" y="167582"/>
            <a:ext cx="11817876" cy="351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676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17DFC91-AD5E-475F-B02A-46779F513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4760132"/>
            <a:ext cx="3947420" cy="1777829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algn="l"/>
            <a:r>
              <a:rPr lang="en-US" dirty="0"/>
              <a:t>Alaska</a:t>
            </a:r>
            <a:br>
              <a:rPr lang="en-US" dirty="0"/>
            </a:br>
            <a:r>
              <a:rPr lang="en-US" dirty="0"/>
              <a:t>(least cases in US)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612EB9-72AE-4C51-BBEB-AE6D496ABF4B}"/>
              </a:ext>
            </a:extLst>
          </p:cNvPr>
          <p:cNvSpPr txBox="1"/>
          <p:nvPr/>
        </p:nvSpPr>
        <p:spPr>
          <a:xfrm>
            <a:off x="5118447" y="4767660"/>
            <a:ext cx="6281873" cy="1770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342900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</a:pPr>
            <a:r>
              <a:rPr lang="en-US" sz="2400" b="1" dirty="0"/>
              <a:t>The </a:t>
            </a:r>
            <a:r>
              <a:rPr lang="en-US" sz="2400" b="1" dirty="0" err="1"/>
              <a:t>r-value</a:t>
            </a:r>
            <a:r>
              <a:rPr lang="en-US" sz="2400" b="1" dirty="0"/>
              <a:t> is 0.93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</a:pPr>
            <a:r>
              <a:rPr lang="en-US" sz="2400" b="1" dirty="0"/>
              <a:t>There is a strong correlation between population and COVID-19 cases in Alaska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28880A04-C989-47AD-9A3C-D5836A3C47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62" y="379654"/>
            <a:ext cx="10964142" cy="342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8973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2F688B-55A3-46A6-9583-C006AB979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4760132"/>
            <a:ext cx="3947420" cy="1777829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Top 5 States with the </a:t>
            </a:r>
            <a:r>
              <a:rPr lang="en-US" u="sng" dirty="0">
                <a:solidFill>
                  <a:schemeClr val="tx1"/>
                </a:solidFill>
              </a:rPr>
              <a:t>most</a:t>
            </a:r>
            <a:r>
              <a:rPr lang="en-US" dirty="0">
                <a:solidFill>
                  <a:schemeClr val="tx1"/>
                </a:solidFill>
              </a:rPr>
              <a:t> COVID-19 Cases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 descr="Chart, bar chart&#10;&#10;Description automatically generated">
            <a:extLst>
              <a:ext uri="{FF2B5EF4-FFF2-40B4-BE49-F238E27FC236}">
                <a16:creationId xmlns:a16="http://schemas.microsoft.com/office/drawing/2014/main" id="{297F1436-8FE9-4CD4-9573-9961AC7A8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14" y="346029"/>
            <a:ext cx="3867149" cy="3462288"/>
          </a:xfrm>
        </p:spPr>
      </p:pic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39B50D0B-6E7E-4CC9-AE93-EF551C880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117" y="346029"/>
            <a:ext cx="5189824" cy="3658433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856DEB57-5C8A-4E5E-AA8A-3FD5DBD822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0276" y="437831"/>
            <a:ext cx="2274601" cy="303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506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7B84125-AD3C-486F-B8D3-B4D9A28B5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4760132"/>
            <a:ext cx="3947420" cy="177782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California</a:t>
            </a: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6C3292C-73F5-40A7-B28E-CC2D5CBB7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4767660"/>
            <a:ext cx="6281873" cy="177030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+mj-lt"/>
              </a:rPr>
              <a:t>The </a:t>
            </a:r>
            <a:r>
              <a:rPr lang="en-US" sz="2400" dirty="0" err="1">
                <a:latin typeface="+mj-lt"/>
              </a:rPr>
              <a:t>r-value</a:t>
            </a:r>
            <a:r>
              <a:rPr lang="en-US" sz="2400" dirty="0">
                <a:latin typeface="+mj-lt"/>
              </a:rPr>
              <a:t> is: 0.97</a:t>
            </a:r>
          </a:p>
          <a:p>
            <a:r>
              <a:rPr lang="en-US" sz="2400" dirty="0">
                <a:latin typeface="+mj-lt"/>
              </a:rPr>
              <a:t>There is a strong correlation between population and COVID-19 cases in California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5E9ACC-E38A-43D2-8DC4-7E87C74F7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455" y="300387"/>
            <a:ext cx="10106025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9056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7B84125-AD3C-486F-B8D3-B4D9A28B5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4760132"/>
            <a:ext cx="3947420" cy="177782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California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6C3292C-73F5-40A7-B28E-CC2D5CBB7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367" y="4767660"/>
            <a:ext cx="7538484" cy="177030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+mj-lt"/>
              </a:rPr>
              <a:t>The </a:t>
            </a:r>
            <a:r>
              <a:rPr lang="en-US" sz="2400" dirty="0" err="1">
                <a:latin typeface="+mj-lt"/>
              </a:rPr>
              <a:t>r-value</a:t>
            </a:r>
            <a:r>
              <a:rPr lang="en-US" sz="2400" dirty="0">
                <a:latin typeface="+mj-lt"/>
              </a:rPr>
              <a:t> is: 0.07</a:t>
            </a:r>
          </a:p>
          <a:p>
            <a:r>
              <a:rPr lang="en-US" sz="2400" dirty="0">
                <a:latin typeface="+mj-lt"/>
              </a:rPr>
              <a:t>There is a weak correlation between Per Capita Income and COVID-19 cases in California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7208F7-CC85-4E1A-8EF2-DD00D9B7E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982" y="384535"/>
            <a:ext cx="9109869" cy="372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096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CA9D2-2374-4356-8BF9-CCBE3C5C4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F984D-80F8-4F44-9296-EB85631FA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 Capita Income did not have as strong of a correlation to the number of Covid-19 cases as we expected </a:t>
            </a:r>
          </a:p>
          <a:p>
            <a:r>
              <a:rPr lang="en-US" dirty="0"/>
              <a:t>There was however  a much  stronger correlation between population and the number of Covid-19 cases</a:t>
            </a:r>
          </a:p>
          <a:p>
            <a:r>
              <a:rPr lang="en-US" dirty="0"/>
              <a:t>Based on our findings California was the top state with most cases, which they have a greatest of population</a:t>
            </a:r>
          </a:p>
        </p:txBody>
      </p:sp>
    </p:spTree>
    <p:extLst>
      <p:ext uri="{BB962C8B-B14F-4D97-AF65-F5344CB8AC3E}">
        <p14:creationId xmlns:p14="http://schemas.microsoft.com/office/powerpoint/2010/main" val="2056832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10121-8444-4E32-BD66-39F89CA6F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research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3947A-9E8E-413C-BD74-B2273A698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social distancing help with slowing the spread?</a:t>
            </a:r>
          </a:p>
          <a:p>
            <a:r>
              <a:rPr lang="en-US" dirty="0"/>
              <a:t>Are wearing face coverings helping with slowing the spread?</a:t>
            </a:r>
          </a:p>
          <a:p>
            <a:pPr lvl="1"/>
            <a:r>
              <a:rPr lang="en-US" dirty="0"/>
              <a:t>If we followed these guidelines early on would this affect the reopening of states?</a:t>
            </a:r>
          </a:p>
          <a:p>
            <a:r>
              <a:rPr lang="en-US" dirty="0"/>
              <a:t>Does travel restriction help with slowing the spread?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17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063BB-EBAD-4AF8-BAC5-C0BBF77D9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>
            <a:normAutofit/>
          </a:bodyPr>
          <a:lstStyle/>
          <a:p>
            <a:r>
              <a:rPr lang="en-US" dirty="0"/>
              <a:t>Questions?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8BE5292-CCD4-462F-9225-19686670FD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8441527"/>
              </p:ext>
            </p:extLst>
          </p:nvPr>
        </p:nvGraphicFramePr>
        <p:xfrm>
          <a:off x="5623017" y="1340716"/>
          <a:ext cx="5847089" cy="5393693"/>
        </p:xfrm>
        <a:graphic>
          <a:graphicData uri="http://schemas.openxmlformats.org/drawingml/2006/table">
            <a:tbl>
              <a:tblPr firstRow="1" firstCol="1" bandRow="1">
                <a:noFill/>
                <a:tableStyleId>{5C22544A-7EE6-4342-B048-85BDC9FD1C3A}</a:tableStyleId>
              </a:tblPr>
              <a:tblGrid>
                <a:gridCol w="5847089">
                  <a:extLst>
                    <a:ext uri="{9D8B030D-6E8A-4147-A177-3AD203B41FA5}">
                      <a16:colId xmlns:a16="http://schemas.microsoft.com/office/drawing/2014/main" val="1267623591"/>
                    </a:ext>
                  </a:extLst>
                </a:gridCol>
              </a:tblGrid>
              <a:tr h="5353823">
                <a:tc>
                  <a:txBody>
                    <a:bodyPr/>
                    <a:lstStyle/>
                    <a:p>
                      <a:pPr marL="457200" marR="0" indent="-457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2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marL="457200" marR="0" indent="-457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What is the average confirmed COVID-19 cases per state in US?</a:t>
                      </a:r>
                    </a:p>
                    <a:p>
                      <a:pPr marL="457200" marR="0" indent="-457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What are the five states with the MOST COVID-19 cases?</a:t>
                      </a:r>
                    </a:p>
                    <a:p>
                      <a:pPr marL="457200" marR="0" indent="-457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What are the five states with the LEAST COVID-19 cases?</a:t>
                      </a:r>
                    </a:p>
                    <a:p>
                      <a:pPr marL="457200" marR="0" indent="-457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Is there a correlation between top and bottom states COVID-19 cases and Per Capita Income?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Is there a correlation between top and bottom states COVID-19 cases and population?</a:t>
                      </a:r>
                      <a:endParaRPr lang="en-US" sz="2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25440" marR="244080" marT="162720" marB="1627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527718"/>
                  </a:ext>
                </a:extLst>
              </a:tr>
            </a:tbl>
          </a:graphicData>
        </a:graphic>
      </p:graphicFrame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B1A39A70-8B4B-4FEF-ACFB-3716254EBD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9286254"/>
              </p:ext>
            </p:extLst>
          </p:nvPr>
        </p:nvGraphicFramePr>
        <p:xfrm>
          <a:off x="1493561" y="123591"/>
          <a:ext cx="9656219" cy="1482156"/>
        </p:xfrm>
        <a:graphic>
          <a:graphicData uri="http://schemas.openxmlformats.org/drawingml/2006/table">
            <a:tbl>
              <a:tblPr firstRow="1" firstCol="1" bandRow="1">
                <a:noFill/>
                <a:tableStyleId>{5C22544A-7EE6-4342-B048-85BDC9FD1C3A}</a:tableStyleId>
              </a:tblPr>
              <a:tblGrid>
                <a:gridCol w="9656219">
                  <a:extLst>
                    <a:ext uri="{9D8B030D-6E8A-4147-A177-3AD203B41FA5}">
                      <a16:colId xmlns:a16="http://schemas.microsoft.com/office/drawing/2014/main" val="1267623591"/>
                    </a:ext>
                  </a:extLst>
                </a:gridCol>
              </a:tblGrid>
              <a:tr h="1116532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2400" b="1" dirty="0">
                          <a:solidFill>
                            <a:schemeClr val="accent4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Objective</a:t>
                      </a:r>
                    </a:p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2400" b="1" dirty="0">
                          <a:solidFill>
                            <a:schemeClr val="accent4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This project researches the COVID 19 cases in the US and its correlation with US Economic data</a:t>
                      </a:r>
                    </a:p>
                  </a:txBody>
                  <a:tcPr marL="325440" marR="244080" marT="162720" marB="1627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5277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1095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4E774-3610-499E-929D-846C2DB52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&amp; How we found 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049E1-85C0-43DF-801C-252C0E2E7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COVID-19 data from New York times  for year 2020</a:t>
            </a:r>
          </a:p>
          <a:p>
            <a:pPr lvl="1"/>
            <a:r>
              <a:rPr lang="en-US" sz="1400" b="0" i="0" u="sng" dirty="0">
                <a:effectLst/>
                <a:latin typeface="Slack-Lato"/>
                <a:hlinkClick r:id="rId3"/>
              </a:rPr>
              <a:t>https://github.com/nytimes/covid-19-data</a:t>
            </a:r>
            <a:endParaRPr lang="en-US" sz="1400" dirty="0"/>
          </a:p>
          <a:p>
            <a:pPr lvl="1"/>
            <a:r>
              <a:rPr lang="en-US" dirty="0"/>
              <a:t>us_counties_nyt.csv</a:t>
            </a:r>
          </a:p>
          <a:p>
            <a:r>
              <a:rPr lang="en-US" dirty="0"/>
              <a:t>Census data - 5 </a:t>
            </a:r>
            <a:r>
              <a:rPr lang="en-US" dirty="0" err="1"/>
              <a:t>yrs</a:t>
            </a:r>
            <a:r>
              <a:rPr lang="en-US" dirty="0"/>
              <a:t> Census data for year 2017  </a:t>
            </a:r>
            <a:r>
              <a:rPr lang="en-US" sz="1600" b="0" i="0" u="none" strike="noStrike" dirty="0">
                <a:effectLst/>
                <a:latin typeface="Slack-Lato"/>
                <a:hlinkClick r:id="rId4"/>
              </a:rPr>
              <a:t>https://www.census.gov/data/developers/data-sets/acs-5year.html</a:t>
            </a:r>
            <a:endParaRPr lang="en-US" sz="1600" b="0" i="0" u="none" strike="noStrike" dirty="0">
              <a:effectLst/>
              <a:latin typeface="Slack-Lato"/>
            </a:endParaRPr>
          </a:p>
          <a:p>
            <a:pPr lvl="1"/>
            <a:r>
              <a:rPr lang="en-US" dirty="0"/>
              <a:t>API is used to fetch economic and population data</a:t>
            </a:r>
          </a:p>
          <a:p>
            <a:r>
              <a:rPr lang="en-US" dirty="0"/>
              <a:t>Zip code to county data set from GIT HUB:</a:t>
            </a:r>
          </a:p>
          <a:p>
            <a:pPr marL="457200" lvl="1" indent="0">
              <a:buNone/>
            </a:pPr>
            <a:r>
              <a:rPr lang="en-US" dirty="0">
                <a:hlinkClick r:id="rId5"/>
              </a:rPr>
              <a:t>https://github.com/onoratod/zip2county/find/master</a:t>
            </a:r>
            <a:r>
              <a:rPr lang="en-US" dirty="0"/>
              <a:t> </a:t>
            </a:r>
          </a:p>
          <a:p>
            <a:r>
              <a:rPr lang="en-US" dirty="0"/>
              <a:t>Centroid Latitude and Longitude of each county:</a:t>
            </a:r>
          </a:p>
          <a:p>
            <a:pPr marL="457200" lvl="1" indent="0">
              <a:buNone/>
            </a:pPr>
            <a:r>
              <a:rPr lang="en-US" b="0" i="0" u="none" strike="noStrike" dirty="0">
                <a:effectLst/>
                <a:cs typeface="Times New Roman" panose="02020603050405020304" pitchFamily="18" charset="0"/>
                <a:hlinkClick r:id="rId6"/>
              </a:rPr>
              <a:t>https://github.com/scpike/us-state-county-zip/blob/master/geo-data.csv</a:t>
            </a:r>
            <a:endParaRPr lang="en-US" dirty="0"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dirty="0">
              <a:latin typeface="Slack-Lato"/>
            </a:endParaRPr>
          </a:p>
          <a:p>
            <a:pPr marL="457200" lvl="1" indent="0">
              <a:buNone/>
            </a:pPr>
            <a:endParaRPr lang="en-US" dirty="0">
              <a:latin typeface="Slack-Lato"/>
            </a:endParaRPr>
          </a:p>
        </p:txBody>
      </p:sp>
    </p:spTree>
    <p:extLst>
      <p:ext uri="{BB962C8B-B14F-4D97-AF65-F5344CB8AC3E}">
        <p14:creationId xmlns:p14="http://schemas.microsoft.com/office/powerpoint/2010/main" val="3215761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A7D74-475B-44EF-93E9-D1D7656EF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&amp;</a:t>
            </a:r>
            <a:br>
              <a:rPr lang="en-US" dirty="0"/>
            </a:br>
            <a:r>
              <a:rPr lang="en-US" dirty="0"/>
              <a:t>Clean up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8352B-4859-44B5-9C66-927658A7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Steps to create clean data-frames</a:t>
            </a:r>
          </a:p>
          <a:p>
            <a:pPr lvl="1"/>
            <a:r>
              <a:rPr lang="en-US" dirty="0"/>
              <a:t>We have included Census economic data where household income is greater than zero such that some of the rows with missing data is not included.</a:t>
            </a:r>
          </a:p>
          <a:p>
            <a:pPr lvl="1"/>
            <a:r>
              <a:rPr lang="en-US" dirty="0"/>
              <a:t>We have taken mean of economic columns at county level.</a:t>
            </a:r>
          </a:p>
          <a:p>
            <a:pPr lvl="1"/>
            <a:r>
              <a:rPr lang="en-US" dirty="0"/>
              <a:t>We have renamed the Census header columns to meaningful names</a:t>
            </a:r>
          </a:p>
          <a:p>
            <a:pPr lvl="1"/>
            <a:r>
              <a:rPr lang="en-US" dirty="0"/>
              <a:t>We have taken mean of cases and morbidity for US COVID 19 data set at the county level.</a:t>
            </a:r>
          </a:p>
          <a:p>
            <a:pPr lvl="1"/>
            <a:r>
              <a:rPr lang="en-US" dirty="0"/>
              <a:t>Economic numeric data is floored at the decimal point.</a:t>
            </a:r>
          </a:p>
          <a:p>
            <a:pPr lvl="1"/>
            <a:r>
              <a:rPr lang="en-US" dirty="0"/>
              <a:t>COVID 19 numeric data is floored at the decimal point.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93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1C9A7-B624-4FA4-916B-894011629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&amp;</a:t>
            </a:r>
            <a:br>
              <a:rPr lang="en-US" dirty="0"/>
            </a:br>
            <a:r>
              <a:rPr lang="en-US" dirty="0"/>
              <a:t>Clean up 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A9DD8F8B-663C-4339-8285-5F9E3070FC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441684"/>
            <a:ext cx="6964842" cy="5882915"/>
          </a:xfrm>
        </p:spPr>
      </p:pic>
    </p:spTree>
    <p:extLst>
      <p:ext uri="{BB962C8B-B14F-4D97-AF65-F5344CB8AC3E}">
        <p14:creationId xmlns:p14="http://schemas.microsoft.com/office/powerpoint/2010/main" val="1837213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F93CC-95B3-4ACE-A65B-5A924A51B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Process &amp;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5FEF6-21FC-49E7-8663-C090CC582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Merge data: census and economic data in one table</a:t>
            </a:r>
          </a:p>
          <a:p>
            <a:pPr marL="342900" indent="-342900">
              <a:buAutoNum type="arabicPeriod"/>
            </a:pPr>
            <a:r>
              <a:rPr lang="en-US" dirty="0"/>
              <a:t>Sorted States to find top five states with the most cases and bottom five states with least cases</a:t>
            </a:r>
          </a:p>
          <a:p>
            <a:pPr marL="342900" indent="-342900">
              <a:buFont typeface="Wingdings" panose="05000000000000000000" pitchFamily="2" charset="2"/>
              <a:buAutoNum type="arabicPeriod"/>
            </a:pPr>
            <a:r>
              <a:rPr lang="en-US" dirty="0"/>
              <a:t>Found counties to be same name for other states- grouped data based on county and state</a:t>
            </a:r>
          </a:p>
          <a:p>
            <a:pPr marL="342900" indent="-342900">
              <a:buAutoNum type="arabicPeriod"/>
            </a:pPr>
            <a:r>
              <a:rPr lang="en-US" dirty="0"/>
              <a:t>Statistical analysis for both groups to test correlation for total cases v. per capita income</a:t>
            </a:r>
          </a:p>
          <a:p>
            <a:pPr marL="342900" indent="-342900">
              <a:buAutoNum type="arabicPeriod"/>
            </a:pPr>
            <a:r>
              <a:rPr lang="en-US" dirty="0"/>
              <a:t>Reviewed population of US to examine population density v. COVID-19 and if there is a correlation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55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8">
            <a:extLst>
              <a:ext uri="{FF2B5EF4-FFF2-40B4-BE49-F238E27FC236}">
                <a16:creationId xmlns:a16="http://schemas.microsoft.com/office/drawing/2014/main" id="{9EA06921-3C0C-4126-AF75-9499D4839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B8087084-CC7C-4D37-B821-F12CD3D29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A27EF3C6-8AF8-41C0-B4DF-664F24087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6AD5CB4-13ED-4F2B-BA75-CA731F668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6C2FD3B8-D702-4F83-BA99-D23921211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1AF0D977-DBC6-44B7-93FB-3F76406CF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B3ED27DF-D17E-4922-8394-821ED9253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800084EB-3C31-445C-8B2E-F43BA7ED3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5EE7F4D6-BE2E-41A9-A417-BA1AE4583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8805A789-4E10-46CF-A22B-8841C1CDF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9BD0D630-7987-48B7-A636-0ED234E2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F4E7D46D-851A-4DA9-B24D-19DAE1FCF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BA38A754-A53E-469C-B89B-6C7FF9607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CAC17457-E557-440A-B5E0-40DFEEC89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4D697814-F310-40D2-8E79-93C188107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0CA691A3-EEBB-46A7-A973-B1E2DD112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B7361B78-110B-4437-8058-4E05A4234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97B9FFE1-BC8C-4C55-AE5D-8FDD780018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87417E-9520-42E0-84D2-0C0225481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1235F6B6-5324-426D-84BE-EF96FD430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093C61D3-C80D-4599-8280-763868B2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D6D942F2-89B9-4755-89D9-436583176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C40B6375-7479-45C4-8B99-EA1CF75F3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D0411E"/>
            </a:solidFill>
          </a:ln>
          <a:effectLst>
            <a:outerShdw blurRad="762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AE335B62-298F-45C0-BC98-F94600659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" y="0"/>
            <a:ext cx="12153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124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71D35C74-AD94-45FD-870D-F7E00A5BD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963" y="4749214"/>
            <a:ext cx="6281873" cy="1770300"/>
          </a:xfrm>
        </p:spPr>
        <p:txBody>
          <a:bodyPr>
            <a:noAutofit/>
          </a:bodyPr>
          <a:lstStyle/>
          <a:p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The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r-value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is: 0.94</a:t>
            </a:r>
          </a:p>
          <a:p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There is a positive correlation between population and COVID-19 cases</a:t>
            </a:r>
          </a:p>
        </p:txBody>
      </p:sp>
      <p:pic>
        <p:nvPicPr>
          <p:cNvPr id="3" name="Picture 2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5F600928-F7C0-4CA4-8623-80D3626A6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7238" y="82304"/>
            <a:ext cx="12192000" cy="434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528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3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FE4FBCD-7CF5-4EA7-BD64-F2C9F89408C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18447" y="4767660"/>
            <a:ext cx="6281873" cy="1770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0" tIns="36501" rIns="0" bIns="36501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Monaco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92" name="Content Placeholder 38">
            <a:extLst>
              <a:ext uri="{FF2B5EF4-FFF2-40B4-BE49-F238E27FC236}">
                <a16:creationId xmlns:a16="http://schemas.microsoft.com/office/drawing/2014/main" id="{58E5523A-B2F5-40FF-A4A9-0D59F2EAEA33}"/>
              </a:ext>
            </a:extLst>
          </p:cNvPr>
          <p:cNvSpPr txBox="1">
            <a:spLocks/>
          </p:cNvSpPr>
          <p:nvPr/>
        </p:nvSpPr>
        <p:spPr>
          <a:xfrm>
            <a:off x="670450" y="4545353"/>
            <a:ext cx="6281873" cy="17703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>
                <a:latin typeface="+mj-lt"/>
              </a:rPr>
              <a:t>The </a:t>
            </a:r>
            <a:r>
              <a:rPr lang="en-US" altLang="en-US" sz="2400" dirty="0" err="1">
                <a:latin typeface="+mj-lt"/>
              </a:rPr>
              <a:t>r-value</a:t>
            </a:r>
            <a:r>
              <a:rPr lang="en-US" altLang="en-US" sz="2400" dirty="0">
                <a:latin typeface="+mj-lt"/>
              </a:rPr>
              <a:t> is: : -0.02</a:t>
            </a:r>
          </a:p>
          <a:p>
            <a:r>
              <a:rPr lang="en-US" altLang="en-US" sz="2400" dirty="0">
                <a:latin typeface="+mj-lt"/>
              </a:rPr>
              <a:t>Conclusion that Per Capita Income has a weak correlation.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B340FD09-2AB4-4B71-8022-86B8697131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50" y="265427"/>
            <a:ext cx="11053688" cy="409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0510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981</Words>
  <Application>Microsoft Office PowerPoint</Application>
  <PresentationFormat>Widescreen</PresentationFormat>
  <Paragraphs>99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Monaco</vt:lpstr>
      <vt:lpstr>Rockwell</vt:lpstr>
      <vt:lpstr>Slack-Lato</vt:lpstr>
      <vt:lpstr>Wingdings</vt:lpstr>
      <vt:lpstr>Atlas</vt:lpstr>
      <vt:lpstr>The COVID-19 Tracking Project (US)</vt:lpstr>
      <vt:lpstr>Questions?</vt:lpstr>
      <vt:lpstr>Where &amp; How we found our data</vt:lpstr>
      <vt:lpstr>Data Exploration &amp; Clean up </vt:lpstr>
      <vt:lpstr>Data Exploration &amp; Clean up </vt:lpstr>
      <vt:lpstr>Analysis Process &amp; Challenges</vt:lpstr>
      <vt:lpstr>PowerPoint Presentation</vt:lpstr>
      <vt:lpstr>PowerPoint Presentation</vt:lpstr>
      <vt:lpstr>PowerPoint Presentation</vt:lpstr>
      <vt:lpstr>Bottom 5 States with the least COVID-19 cases</vt:lpstr>
      <vt:lpstr>Alaska (least cases in US)</vt:lpstr>
      <vt:lpstr>Alaska (least cases in US)</vt:lpstr>
      <vt:lpstr>Top 5 States with the most COVID-19 Cases</vt:lpstr>
      <vt:lpstr>California</vt:lpstr>
      <vt:lpstr>California</vt:lpstr>
      <vt:lpstr>What does this mean?</vt:lpstr>
      <vt:lpstr>What to research next?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COVID-19 Tracking Project (US)</dc:title>
  <dc:creator>Alanna Javier</dc:creator>
  <cp:lastModifiedBy>Anand Sharan</cp:lastModifiedBy>
  <cp:revision>18</cp:revision>
  <dcterms:created xsi:type="dcterms:W3CDTF">2020-10-08T00:59:52Z</dcterms:created>
  <dcterms:modified xsi:type="dcterms:W3CDTF">2020-10-08T04:00:03Z</dcterms:modified>
</cp:coreProperties>
</file>

<file path=docProps/thumbnail.jpeg>
</file>